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</p:sldIdLst>
  <p:sldSz cy="6858000" cx="9144000"/>
  <p:notesSz cx="7315200" cy="9601200"/>
  <p:embeddedFontLst>
    <p:embeddedFont>
      <p:font typeface="Quattrocento Sans"/>
      <p:regular r:id="rId107"/>
      <p:bold r:id="rId108"/>
      <p:italic r:id="rId109"/>
      <p:boldItalic r:id="rId1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font" Target="fonts/QuattrocentoSans-regular.fntdata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font" Target="fonts/QuattrocentoSans-italic.fntdata"/><Relationship Id="rId108" Type="http://schemas.openxmlformats.org/officeDocument/2006/relationships/font" Target="fonts/QuattrocentoSans-bold.fntdata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10" Type="http://schemas.openxmlformats.org/officeDocument/2006/relationships/font" Target="fonts/QuattrocentoSans-boldItalic.fntdata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4" name="Shape 68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0" name="Shape 69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6" name="Shape 69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4" name="Shape 53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6" name="Shape 54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0" name="Shape 57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2" name="Shape 58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2" name="Shape 61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8" name="Shape 61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0" name="Shape 63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6" name="Shape 63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2" name="Shape 64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8" name="Shape 64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4" name="Shape 654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0" name="Shape 660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6" name="Shape 666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2" name="Shape 672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idx="1" type="body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8" name="Shape 678"/>
          <p:cNvSpPr/>
          <p:nvPr>
            <p:ph idx="2" type="sldImg"/>
          </p:nvPr>
        </p:nvSpPr>
        <p:spPr>
          <a:xfrm>
            <a:off x="1219425" y="720075"/>
            <a:ext cx="4877024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98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97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0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9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7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8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0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5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5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2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9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8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4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1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8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3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2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4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9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9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90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7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5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1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99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6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0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8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5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6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3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87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82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89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88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5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91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4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96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92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9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subTitle"/>
          </p:nvPr>
        </p:nvSpPr>
        <p:spPr>
          <a:xfrm>
            <a:off x="0" y="1676400"/>
            <a:ext cx="8001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Quattrocento Sans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COMMON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553200" y="5410200"/>
            <a:ext cx="2286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000" u="none" cap="none" strike="noStrik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Vijesh Vallikunnu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Calicut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648200" y="5410200"/>
            <a:ext cx="19049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000" u="none" cap="none" strike="noStrik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Naveenlal P.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Calicut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362200" y="5410200"/>
            <a:ext cx="29717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000" u="none" cap="none" strike="noStrik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Jolly Kacheri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Calicut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76200" y="5410200"/>
            <a:ext cx="29717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000" u="none" cap="none" strike="noStrik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Abhinand Chandran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Calicut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286000" y="6248400"/>
            <a:ext cx="480060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raptorsmalabar@gmail.com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143000" y="3048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attrocento Sans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</a:t>
            </a:r>
            <a:r>
              <a:rPr b="1" i="0" lang="en-US" sz="3600" u="none" cap="none" strike="noStrik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KERALA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09600" y="1905000"/>
            <a:ext cx="8001000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8800" u="none" cap="none" strike="noStrik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BIRDS</a:t>
            </a:r>
          </a:p>
        </p:txBody>
      </p:sp>
      <p:cxnSp>
        <p:nvCxnSpPr>
          <p:cNvPr id="92" name="Shape 92"/>
          <p:cNvCxnSpPr/>
          <p:nvPr/>
        </p:nvCxnSpPr>
        <p:spPr>
          <a:xfrm>
            <a:off x="0" y="5332410"/>
            <a:ext cx="9144000" cy="1588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Shape 93"/>
          <p:cNvSpPr txBox="1"/>
          <p:nvPr/>
        </p:nvSpPr>
        <p:spPr>
          <a:xfrm>
            <a:off x="3048000" y="4800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 PRESENTATION  BY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304800" y="6355298"/>
            <a:ext cx="8610599" cy="29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Rivers, lakes, reservoirs, village tanks, marshes, canals, estuaries, saltpans and coastal waters. </a:t>
            </a:r>
          </a:p>
        </p:txBody>
      </p:sp>
    </p:spTree>
  </p:cSld>
  <p:clrMapOvr>
    <a:masterClrMapping/>
  </p:clrMapOvr>
  <p:transition spd="slow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Shape 6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Shape 687"/>
          <p:cNvSpPr txBox="1"/>
          <p:nvPr/>
        </p:nvSpPr>
        <p:spPr>
          <a:xfrm>
            <a:off x="304800" y="6398464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Slower streams in lowlands and foothills, wetlands </a:t>
            </a:r>
          </a:p>
        </p:txBody>
      </p:sp>
    </p:spTree>
  </p:cSld>
  <p:clrMapOvr>
    <a:masterClrMapping/>
  </p:clrMapOvr>
  <p:transition spd="slow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Shape 6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Shape 693"/>
          <p:cNvSpPr txBox="1"/>
          <p:nvPr/>
        </p:nvSpPr>
        <p:spPr>
          <a:xfrm>
            <a:off x="304800" y="6400800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 and fallow paddyfields, short grasslands </a:t>
            </a:r>
          </a:p>
        </p:txBody>
      </p:sp>
    </p:spTree>
  </p:cSld>
  <p:clrMapOvr>
    <a:masterClrMapping/>
  </p:clrMapOvr>
  <p:transition spd="slow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/>
          <p:nvPr/>
        </p:nvSpPr>
        <p:spPr>
          <a:xfrm>
            <a:off x="2514600" y="2819400"/>
            <a:ext cx="41148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</p:txBody>
      </p:sp>
      <p:cxnSp>
        <p:nvCxnSpPr>
          <p:cNvPr id="699" name="Shape 699"/>
          <p:cNvCxnSpPr/>
          <p:nvPr/>
        </p:nvCxnSpPr>
        <p:spPr>
          <a:xfrm>
            <a:off x="3200400" y="3657600"/>
            <a:ext cx="2819400" cy="1587"/>
          </a:xfrm>
          <a:prstGeom prst="straightConnector1">
            <a:avLst/>
          </a:prstGeom>
          <a:noFill/>
          <a:ln cap="sq" cmpd="sng" w="34925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0" name="Shape 700"/>
          <p:cNvSpPr txBox="1"/>
          <p:nvPr/>
        </p:nvSpPr>
        <p:spPr>
          <a:xfrm>
            <a:off x="381000" y="6172200"/>
            <a:ext cx="83057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Special thanks to all photographers who shared their valuable images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304800" y="6355298"/>
            <a:ext cx="8610599" cy="51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Lakes, ponds, reservoirs, rivers, marshes and other inland waters; also mangroves and coastal waters 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304800" y="6355298"/>
            <a:ext cx="8610599" cy="29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 G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rassland interspersed with cultivation or with scattered trees, and scrub desert.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Mainly occurs around cities, towns and villages, also mountains. 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04800" y="6355298"/>
            <a:ext cx="8610599" cy="51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Marshes, flooded paddy-fields, tanks, reservoirs, rivers, lakes, estuaries, harbours, coastal lagoons, mangroves and fishing villages. 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Marshes, lakes, flooded fields 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wooded country. 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 cover close to fresh waters. 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marshes and extensive reed beds bordering wetlands. 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Freshwater wetlands, brackish marshes, irrigation tanks and saltpans.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Freshwater and wetlands. 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Dry stubbles, fallow fields, stony ground and open dry country. 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Paddy-fields, wetlands, Open flat ground near water 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Freshwater and coastal wetlands. 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 banks, estuaries, coastal wetlands. 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Freshwater wetlands well vegetated with floating plants. 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Freshwater wetlands well vegetated with floating plants. 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Mainly freshwater wetlands. 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Tidal mudflats, mangroves, wetlands, reservoir edges 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Streams, riverbanks, paddyfields, seashore, tidal mudflats and estuaries 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Coasts, tidal creeks and large inland lakes and rivers.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Lakes, ponds, village tanks, reservoirs, ditches 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Coasts, harbours, fishing villages, estuaries, large rivers and inland lakes. 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Reservoirs, large rivers and tanks </a:t>
            </a: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Flooded paddyfields, rivers, wetlands, backwaters, lagoons etc 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Around human habitations and cultivation </a:t>
            </a: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Cultivation, open forests. 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wooded areas, Evergreen and moist deciduous forest. </a:t>
            </a: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habitations, wooded areas, cultivation </a:t>
            </a: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Forest, plantations and well-wooded areas. </a:t>
            </a: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Well-wooded country, plantations, forests </a:t>
            </a:r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Gardens, cultivations near human habitation. Found in villages, cities, towns etc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04800" y="6355298"/>
            <a:ext cx="8610599" cy="51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spends the day sitting hunched in a densely foliaged tree. Ponds, tanks, lakes, streams, mangroves. frequently seen flying with a harsh craw sound in the evenings </a:t>
            </a: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habitations, cultivation, open country </a:t>
            </a: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Around human habitations and cultivation. Villages, towns, cities etc </a:t>
            </a:r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wooded areas around villages and towns. Forests, plantations </a:t>
            </a: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wooded areas around villages and towns. Buildings, plantations </a:t>
            </a:r>
          </a:p>
        </p:txBody>
      </p:sp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304800" y="6355298"/>
            <a:ext cx="8610599" cy="29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 H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awks insects around palms. Open country and cultivation; closely associated with palms. </a:t>
            </a: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habitations, bridges, dams, cliffs </a:t>
            </a: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Cultivation, open country, dry paddyfields </a:t>
            </a:r>
          </a:p>
        </p:txBody>
      </p:sp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304800" y="6355298"/>
            <a:ext cx="8610599" cy="50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Wide-ranging habitat, often far from water: cultivation, forest edges, gardens, and freshwater and coastal wetlands </a:t>
            </a:r>
          </a:p>
        </p:txBody>
      </p:sp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near waterbodies like ponds, lakes, streams, coastal backwaters </a:t>
            </a:r>
          </a:p>
        </p:txBody>
      </p:sp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fresh waters, slow-moving rivers and streams, also tidal creeks and pools.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04800" y="6355298"/>
            <a:ext cx="8610599" cy="50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Marshes, flooded paddy-fields, lakes, village tanks, ditches, and tidal mudflats. white seen in flight </a:t>
            </a:r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304800" y="6355298"/>
            <a:ext cx="8610599" cy="29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country with scattered trees; sandy areas on coasts; also semi-desert and grazing land. </a:t>
            </a:r>
          </a:p>
        </p:txBody>
      </p:sp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waterbodies, wetlands </a:t>
            </a:r>
          </a:p>
        </p:txBody>
      </p:sp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Forests, well wooded areas, gardens, groves. </a:t>
            </a:r>
          </a:p>
        </p:txBody>
      </p:sp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wooded country, groves and wooded urban gardens </a:t>
            </a:r>
          </a:p>
        </p:txBody>
      </p:sp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Shape 4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Villages, towns, Light forest, plantations, groves and trees in open country. </a:t>
            </a:r>
          </a:p>
        </p:txBody>
      </p:sp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wooded areas around villages. Forests, groves </a:t>
            </a:r>
          </a:p>
        </p:txBody>
      </p:sp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 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 wooded country. </a:t>
            </a:r>
          </a:p>
        </p:txBody>
      </p:sp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Well-wooded areas in villages, forests, secondary jungle </a:t>
            </a:r>
          </a:p>
        </p:txBody>
      </p:sp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growth and well-wooded areas, forests, plantations </a:t>
            </a:r>
          </a:p>
        </p:txBody>
      </p:sp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woodland, thin forests, well wooded areas around villages 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04800" y="6355298"/>
            <a:ext cx="8610599" cy="51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 seen in flocks around Cattle, feeding on insects disturbed by the animals. Damp grassland, paddy-fields, grass banks of village tanks, canals and lakes. </a:t>
            </a:r>
          </a:p>
        </p:txBody>
      </p:sp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hape 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wooded areas, groves, plantations </a:t>
            </a:r>
          </a:p>
        </p:txBody>
      </p:sp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Shape 4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wooded areas around villages, plantations, forests </a:t>
            </a:r>
          </a:p>
        </p:txBody>
      </p:sp>
    </p:spTree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country, scrub jungle, forest edges </a:t>
            </a:r>
          </a:p>
        </p:txBody>
      </p:sp>
    </p:spTree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Shape 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Shape 46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wooded areas around villages and towns. Forests, plantations </a:t>
            </a:r>
          </a:p>
        </p:txBody>
      </p:sp>
    </p:spTree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Shape 4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Gardens, well-wooded areas, plantations, forests </a:t>
            </a:r>
          </a:p>
        </p:txBody>
      </p:sp>
    </p:spTree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Shape 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Paddyfields, open country, cultivation. </a:t>
            </a:r>
          </a:p>
        </p:txBody>
      </p:sp>
    </p:spTree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Shape 4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Well-wooded areas around villages and towns, groves, forests </a:t>
            </a:r>
          </a:p>
        </p:txBody>
      </p:sp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Shape 4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Shape 48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wooded areas in villages, plantations, forests </a:t>
            </a:r>
          </a:p>
        </p:txBody>
      </p:sp>
    </p:spTree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Shape 4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Forest, well-wooded areas, plantations, gardens </a:t>
            </a:r>
          </a:p>
        </p:txBody>
      </p:sp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Shape 5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Around human habitations, coconut groves, forests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Rivers, lakes, marshes, estuaries, mangroves and coral reefs. </a:t>
            </a:r>
          </a:p>
        </p:txBody>
      </p:sp>
    </p:spTree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Shape 5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A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human habitation and cultivation. </a:t>
            </a:r>
          </a:p>
        </p:txBody>
      </p:sp>
    </p:spTree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Shape 5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Around human habitation, well wooded areas, forest edges </a:t>
            </a:r>
          </a:p>
        </p:txBody>
      </p:sp>
    </p:spTree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Shape 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Well-wooded areas, scrub jungle, deciduous forest </a:t>
            </a:r>
          </a:p>
        </p:txBody>
      </p:sp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Shape 5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Wetlands, paddyfields, open country </a:t>
            </a:r>
          </a:p>
        </p:txBody>
      </p:sp>
    </p:spTree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Shape 5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Shape 53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scrub, cultivation, forest clearings, coastal areas </a:t>
            </a:r>
          </a:p>
        </p:txBody>
      </p:sp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Shape 5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Shape 53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 paddyfields and grasslands. </a:t>
            </a:r>
          </a:p>
        </p:txBody>
      </p:sp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Shape 5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Bushes at forest edges, scrub and secondary growth, plantations </a:t>
            </a:r>
          </a:p>
        </p:txBody>
      </p:sp>
    </p:spTree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Shape 5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Shape 54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 grass and scrub, open secondary growth near water and reedbeds. </a:t>
            </a:r>
          </a:p>
        </p:txBody>
      </p:sp>
    </p:spTree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Shape 5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Shape 55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 crops, reeds, grassland, scrub and tall grass, and mangroves. </a:t>
            </a:r>
          </a:p>
        </p:txBody>
      </p:sp>
    </p:spTree>
  </p:cSld>
  <p:clrMapOvr>
    <a:masterClrMapping/>
  </p:clrMapOvr>
  <p:transition spd="slow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Shape 5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 txBox="1"/>
          <p:nvPr/>
        </p:nvSpPr>
        <p:spPr>
          <a:xfrm>
            <a:off x="304800" y="6355298"/>
            <a:ext cx="8610599" cy="29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forest, scrub jungle, gardens, orchards and bushes around villages and cultivation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304800" y="6355298"/>
            <a:ext cx="8610599" cy="51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Marshes, flooded grassland, well-vegetated pools; also shores of lakes and reservoirs, mangrove swamps and tidal creeks. </a:t>
            </a:r>
          </a:p>
        </p:txBody>
      </p:sp>
    </p:spTree>
  </p:cSld>
  <p:clrMapOvr>
    <a:masterClrMapping/>
  </p:clrMapOvr>
  <p:transition spd="slow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Shape 5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deciduous forest, secondary growth, gardens and light scrub. </a:t>
            </a:r>
          </a:p>
        </p:txBody>
      </p:sp>
    </p:spTree>
  </p:cSld>
  <p:clrMapOvr>
    <a:masterClrMapping/>
  </p:clrMapOvr>
  <p:transition spd="slow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Shape 5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Shape 57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Bushes in gardens, cultivation edges and forest edges. </a:t>
            </a:r>
          </a:p>
        </p:txBody>
      </p:sp>
    </p:spTree>
  </p:cSld>
  <p:clrMapOvr>
    <a:masterClrMapping/>
  </p:clrMapOvr>
  <p:transition spd="slow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Shape 5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Shape 579"/>
          <p:cNvSpPr txBox="1"/>
          <p:nvPr/>
        </p:nvSpPr>
        <p:spPr>
          <a:xfrm>
            <a:off x="304800" y="6355298"/>
            <a:ext cx="8610599" cy="50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Reeds in wetlands, mangroves, Bushes and trees at edges of forest, cultivation and in wooded areas. </a:t>
            </a:r>
          </a:p>
        </p:txBody>
      </p:sp>
    </p:spTree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Shape 5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Shape 58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Well-wooded areas in villages and towns, forests, secondary jungle </a:t>
            </a:r>
          </a:p>
        </p:txBody>
      </p:sp>
    </p:spTree>
  </p:cSld>
  <p:clrMapOvr>
    <a:masterClrMapping/>
  </p:clrMapOvr>
  <p:transition spd="slow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Shape 5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Shape 59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habitations, well wooded areas, plantations, secondary jungle </a:t>
            </a:r>
          </a:p>
        </p:txBody>
      </p:sp>
    </p:spTree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Shape 5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Shape 59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habitations, open areas, secondary forests </a:t>
            </a:r>
          </a:p>
        </p:txBody>
      </p:sp>
    </p:spTree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Shape 6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Shape 60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Habitations and cultivation. </a:t>
            </a:r>
          </a:p>
        </p:txBody>
      </p:sp>
    </p:spTree>
  </p:cSld>
  <p:clrMapOvr>
    <a:masterClrMapping/>
  </p:clrMapOvr>
  <p:transition spd="slow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Shape 6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Shape 60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Cultivation near well-wooded areas, grasslands, paddyfields </a:t>
            </a:r>
          </a:p>
        </p:txBody>
      </p:sp>
    </p:spTree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Shape 6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Shape 61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wooded villages, groves, plantations, forests </a:t>
            </a:r>
          </a:p>
        </p:txBody>
      </p:sp>
    </p:spTree>
  </p:cSld>
  <p:clrMapOvr>
    <a:masterClrMapping/>
  </p:clrMapOvr>
  <p:transition spd="slow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Shape 6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Around human habitations, light forests 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304800" y="6355298"/>
            <a:ext cx="8610599" cy="29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Lakes, rivers marshes, flooded paddy-fields, also estuaries, tidal creeks and mangroves. </a:t>
            </a:r>
          </a:p>
        </p:txBody>
      </p:sp>
    </p:spTree>
  </p:cSld>
  <p:clrMapOvr>
    <a:masterClrMapping/>
  </p:clrMapOvr>
  <p:transition spd="slow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Shape 6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Shape 62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Dry stony areas with scrub and cultivation edges, dry paddyfields </a:t>
            </a:r>
          </a:p>
        </p:txBody>
      </p:sp>
    </p:spTree>
  </p:cSld>
  <p:clrMapOvr>
    <a:masterClrMapping/>
  </p:clrMapOvr>
  <p:transition spd="slow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Shape 6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Shape 63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Homesteads, towns and villages, groves, forests </a:t>
            </a:r>
          </a:p>
        </p:txBody>
      </p:sp>
    </p:spTree>
  </p:cSld>
  <p:clrMapOvr>
    <a:masterClrMapping/>
  </p:clrMapOvr>
  <p:transition spd="slow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Shape 6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Shape 63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Homesteads, towns and villages, gardens, groves, plantations </a:t>
            </a:r>
          </a:p>
        </p:txBody>
      </p:sp>
    </p:spTree>
  </p:cSld>
  <p:clrMapOvr>
    <a:masterClrMapping/>
  </p:clrMapOvr>
  <p:transition spd="slow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Shape 6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Shape 64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Hardens, villages, thin forests. Prefers more drier habitations </a:t>
            </a:r>
          </a:p>
        </p:txBody>
      </p:sp>
    </p:spTree>
  </p:cSld>
  <p:clrMapOvr>
    <a:masterClrMapping/>
  </p:clrMapOvr>
  <p:transition spd="slow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Shape 6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Shape 65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Well-wooded villages and gardens, plantations, forests </a:t>
            </a:r>
          </a:p>
        </p:txBody>
      </p:sp>
    </p:spTree>
  </p:cSld>
  <p:clrMapOvr>
    <a:masterClrMapping/>
  </p:clrMapOvr>
  <p:transition spd="slow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Shape 6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Shape 657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Widespread resident in villages and towns </a:t>
            </a:r>
          </a:p>
        </p:txBody>
      </p:sp>
    </p:spTree>
  </p:cSld>
  <p:clrMapOvr>
    <a:masterClrMapping/>
  </p:clrMapOvr>
  <p:transition spd="slow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Shape 6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Shape 663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Wetlands, paddyfields, waterbodies with crops </a:t>
            </a:r>
          </a:p>
        </p:txBody>
      </p:sp>
    </p:spTree>
  </p:cSld>
  <p:clrMapOvr>
    <a:masterClrMapping/>
  </p:clrMapOvr>
  <p:transition spd="slow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Shape 6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Shape 669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Homesteads, gardens, paddyfields, cultivations </a:t>
            </a:r>
          </a:p>
        </p:txBody>
      </p:sp>
    </p:spTree>
  </p:cSld>
  <p:clrMapOvr>
    <a:masterClrMapping/>
  </p:clrMapOvr>
  <p:transition spd="slow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Shape 6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Shape 675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Homesteads, gardens, cultivations, open forests </a:t>
            </a:r>
          </a:p>
        </p:txBody>
      </p:sp>
    </p:spTree>
  </p:cSld>
  <p:clrMapOvr>
    <a:masterClrMapping/>
  </p:clrMapOvr>
  <p:transition spd="slow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Shape 6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" y="9525"/>
            <a:ext cx="9142980" cy="68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Shape 681"/>
          <p:cNvSpPr txBox="1"/>
          <p:nvPr/>
        </p:nvSpPr>
        <p:spPr>
          <a:xfrm>
            <a:off x="304800" y="6355298"/>
            <a:ext cx="8610599" cy="30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Banks of rivers, pools, lakes, canals and irrigation barrages.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